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Delius Swash Caps"/>
      <p:regular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Staatliches"/>
      <p:regular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Coming Soon"/>
      <p:regular r:id="rId35"/>
    </p:embeddedFont>
    <p:embeddedFont>
      <p:font typeface="Didact Gothic"/>
      <p:regular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Josefin Sans Light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6.xml"/><Relationship Id="rId42" Type="http://schemas.openxmlformats.org/officeDocument/2006/relationships/font" Target="fonts/JosefinSansLight-bold.fntdata"/><Relationship Id="rId41" Type="http://schemas.openxmlformats.org/officeDocument/2006/relationships/font" Target="fonts/JosefinSansLight-regular.fntdata"/><Relationship Id="rId22" Type="http://schemas.openxmlformats.org/officeDocument/2006/relationships/font" Target="fonts/Roboto-regular.fntdata"/><Relationship Id="rId44" Type="http://schemas.openxmlformats.org/officeDocument/2006/relationships/font" Target="fonts/JosefinSansLight-boldItalic.fntdata"/><Relationship Id="rId21" Type="http://schemas.openxmlformats.org/officeDocument/2006/relationships/font" Target="fonts/DeliusSwashCaps-regular.fntdata"/><Relationship Id="rId43" Type="http://schemas.openxmlformats.org/officeDocument/2006/relationships/font" Target="fonts/JosefinSansLight-italic.fntdata"/><Relationship Id="rId24" Type="http://schemas.openxmlformats.org/officeDocument/2006/relationships/font" Target="fonts/Roboto-italic.fntdata"/><Relationship Id="rId46" Type="http://schemas.openxmlformats.org/officeDocument/2006/relationships/font" Target="fonts/Comfortaa-bold.fntdata"/><Relationship Id="rId23" Type="http://schemas.openxmlformats.org/officeDocument/2006/relationships/font" Target="fonts/Roboto-bold.fntdata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taatliche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ComingSoon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413da7b63_0_3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413da7b63_0_3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413da7b63_0_3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413da7b63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413da7b63_0_3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413da7b63_0_3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351bd910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351bd910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413da7b63_0_3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413da7b63_0_3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413da7b63_0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413da7b63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413da7b63_0_3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413da7b63_0_3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033d0b5f2_1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033d0b5f2_1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413da7b63_0_3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413da7b63_0_3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4d9405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04d9405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413da7b63_0_3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413da7b63_0_3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413da7b63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413da7b63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04d9405f5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04d9405f5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12865b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12865b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80c9abe0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80c9abe0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701600" y="1206100"/>
            <a:ext cx="6659400" cy="30255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rmAutofit/>
          </a:bodyPr>
          <a:lstStyle>
            <a:lvl1pPr indent="-3111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indent="-2984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5861500" y="-2692850"/>
            <a:ext cx="4808376" cy="425474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3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40227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40225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5044973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5044975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title"/>
          </p:nvPr>
        </p:nvSpPr>
        <p:spPr>
          <a:xfrm>
            <a:off x="2893406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2893399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7" type="title"/>
          </p:nvPr>
        </p:nvSpPr>
        <p:spPr>
          <a:xfrm>
            <a:off x="740227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8" type="title"/>
          </p:nvPr>
        </p:nvSpPr>
        <p:spPr>
          <a:xfrm>
            <a:off x="2893406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9" type="title"/>
          </p:nvPr>
        </p:nvSpPr>
        <p:spPr>
          <a:xfrm>
            <a:off x="5044973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-1057800" y="-3476837"/>
            <a:ext cx="3624620" cy="415431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5337801" y="-2394675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9363942">
            <a:off x="967650" y="42452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-21887">
            <a:off x="3111270" y="2272415"/>
            <a:ext cx="2921459" cy="74131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0" name="Google Shape;80;p15"/>
          <p:cNvSpPr txBox="1"/>
          <p:nvPr>
            <p:ph hasCustomPrompt="1" idx="2" type="title"/>
          </p:nvPr>
        </p:nvSpPr>
        <p:spPr>
          <a:xfrm rot="-21855">
            <a:off x="3423310" y="1529360"/>
            <a:ext cx="2076342" cy="74131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 rot="-22116">
            <a:off x="2869915" y="3007424"/>
            <a:ext cx="3404170" cy="74131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>
            <a:off x="6787575" y="2479725"/>
            <a:ext cx="3198545" cy="2829436"/>
          </a:xfrm>
          <a:custGeom>
            <a:rect b="b" l="l" r="r" t="t"/>
            <a:pathLst>
              <a:path extrusionOk="0" h="66407" w="7507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-573575" y="-12136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-9363942">
            <a:off x="-2016600" y="17020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 rot="-5775375">
            <a:off x="5016807" y="-1947584"/>
            <a:ext cx="7312137" cy="838071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1538400" y="1617050"/>
            <a:ext cx="60672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 rot="-5775405">
            <a:off x="6111747" y="2204314"/>
            <a:ext cx="5170260" cy="59258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 rot="5552699">
            <a:off x="-1285949" y="-1984279"/>
            <a:ext cx="3651914" cy="418559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01600" y="1283675"/>
            <a:ext cx="37644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01600" y="627400"/>
            <a:ext cx="3837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 rot="-2502881">
            <a:off x="-1318062" y="3734847"/>
            <a:ext cx="4267998" cy="489182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 rot="4084900">
            <a:off x="7543333" y="-4057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title"/>
          </p:nvPr>
        </p:nvSpPr>
        <p:spPr>
          <a:xfrm>
            <a:off x="1741015" y="316994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874155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title"/>
          </p:nvPr>
        </p:nvSpPr>
        <p:spPr>
          <a:xfrm>
            <a:off x="5076785" y="316981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4" type="subTitle"/>
          </p:nvPr>
        </p:nvSpPr>
        <p:spPr>
          <a:xfrm>
            <a:off x="5209924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9"/>
          <p:cNvSpPr/>
          <p:nvPr/>
        </p:nvSpPr>
        <p:spPr>
          <a:xfrm rot="4147503">
            <a:off x="-1192599" y="2805073"/>
            <a:ext cx="2897818" cy="332129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 rot="-6961180">
            <a:off x="7815864" y="473107"/>
            <a:ext cx="3413583" cy="321170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0"/>
          <p:cNvSpPr txBox="1"/>
          <p:nvPr>
            <p:ph idx="2" type="title"/>
          </p:nvPr>
        </p:nvSpPr>
        <p:spPr>
          <a:xfrm>
            <a:off x="759940" y="34836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893080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3" type="title"/>
          </p:nvPr>
        </p:nvSpPr>
        <p:spPr>
          <a:xfrm>
            <a:off x="3408900" y="34835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3542039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5" type="title"/>
          </p:nvPr>
        </p:nvSpPr>
        <p:spPr>
          <a:xfrm>
            <a:off x="6076910" y="34835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6" type="subTitle"/>
          </p:nvPr>
        </p:nvSpPr>
        <p:spPr>
          <a:xfrm>
            <a:off x="6210049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 rot="7495913">
            <a:off x="-2018421" y="3559500"/>
            <a:ext cx="3591667" cy="352385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5352002" y="11848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5341802" y="17751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5352002" y="30898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5341802" y="36801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 flipH="1">
            <a:off x="5844901" y="-307945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 rot="-9363942">
            <a:off x="-863200" y="42861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3" type="title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4" type="subTitle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5" type="title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2"/>
          <p:cNvSpPr txBox="1"/>
          <p:nvPr>
            <p:ph idx="6" type="subTitle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7" type="title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2"/>
          <p:cNvSpPr txBox="1"/>
          <p:nvPr>
            <p:ph idx="8" type="subTitle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3" name="Google Shape;133;p22"/>
          <p:cNvCxnSpPr/>
          <p:nvPr/>
        </p:nvCxnSpPr>
        <p:spPr>
          <a:xfrm rot="10800000">
            <a:off x="-154175" y="4268100"/>
            <a:ext cx="0" cy="916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1359700" y="1002979"/>
            <a:ext cx="2966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1372450" y="3248425"/>
            <a:ext cx="25587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3"/>
          <p:cNvSpPr/>
          <p:nvPr/>
        </p:nvSpPr>
        <p:spPr>
          <a:xfrm flipH="1">
            <a:off x="5734638" y="187840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 rot="-9363942">
            <a:off x="-1838437" y="-1596802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title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4"/>
          <p:cNvSpPr txBox="1"/>
          <p:nvPr>
            <p:ph idx="3" type="subTitle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title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24"/>
          <p:cNvSpPr txBox="1"/>
          <p:nvPr>
            <p:ph idx="5" type="subTitle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6" type="title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24"/>
          <p:cNvSpPr txBox="1"/>
          <p:nvPr>
            <p:ph idx="7" type="subTitle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8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p24"/>
          <p:cNvSpPr txBox="1"/>
          <p:nvPr>
            <p:ph idx="9" type="title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4"/>
          <p:cNvSpPr txBox="1"/>
          <p:nvPr>
            <p:ph idx="13" type="subTitle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4" type="title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4"/>
          <p:cNvSpPr txBox="1"/>
          <p:nvPr>
            <p:ph idx="15" type="subTitle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>
            <a:off x="-2170475" y="21941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 rot="-521989">
            <a:off x="8222581" y="-2112862"/>
            <a:ext cx="3591586" cy="3523776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CUSTOM_19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25"/>
          <p:cNvSpPr txBox="1"/>
          <p:nvPr>
            <p:ph idx="2" type="title"/>
          </p:nvPr>
        </p:nvSpPr>
        <p:spPr>
          <a:xfrm>
            <a:off x="1629137" y="303595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1775323" y="36680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3" type="title"/>
          </p:nvPr>
        </p:nvSpPr>
        <p:spPr>
          <a:xfrm>
            <a:off x="4960663" y="303582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5106849" y="36680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5"/>
          <p:cNvSpPr/>
          <p:nvPr/>
        </p:nvSpPr>
        <p:spPr>
          <a:xfrm>
            <a:off x="-2746575" y="3077175"/>
            <a:ext cx="5294260" cy="468468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 rot="-9363942">
            <a:off x="-3045300" y="17069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 rot="2699906">
            <a:off x="8169671" y="3211143"/>
            <a:ext cx="3413571" cy="32116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26"/>
          <p:cNvSpPr txBox="1"/>
          <p:nvPr>
            <p:ph idx="2" type="title"/>
          </p:nvPr>
        </p:nvSpPr>
        <p:spPr>
          <a:xfrm>
            <a:off x="11224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24529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3" type="title"/>
          </p:nvPr>
        </p:nvSpPr>
        <p:spPr>
          <a:xfrm>
            <a:off x="230501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6"/>
          <p:cNvSpPr txBox="1"/>
          <p:nvPr>
            <p:ph idx="4" type="subTitle"/>
          </p:nvPr>
        </p:nvSpPr>
        <p:spPr>
          <a:xfrm>
            <a:off x="243806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5" type="title"/>
          </p:nvPr>
        </p:nvSpPr>
        <p:spPr>
          <a:xfrm>
            <a:off x="451279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6"/>
          <p:cNvSpPr txBox="1"/>
          <p:nvPr>
            <p:ph idx="6" type="subTitle"/>
          </p:nvPr>
        </p:nvSpPr>
        <p:spPr>
          <a:xfrm>
            <a:off x="464584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7" type="title"/>
          </p:nvPr>
        </p:nvSpPr>
        <p:spPr>
          <a:xfrm>
            <a:off x="670556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6"/>
          <p:cNvSpPr txBox="1"/>
          <p:nvPr>
            <p:ph idx="8" type="subTitle"/>
          </p:nvPr>
        </p:nvSpPr>
        <p:spPr>
          <a:xfrm>
            <a:off x="683861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 rot="-9363942">
            <a:off x="2469625" y="39803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 rot="10430029">
            <a:off x="7103003" y="-1511046"/>
            <a:ext cx="3398014" cy="389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 rot="-1054092">
            <a:off x="-1692369" y="2071346"/>
            <a:ext cx="5016066" cy="5749102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-3118107">
            <a:off x="5797353" y="-2074662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rot="-9363942">
            <a:off x="6089375" y="324402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80" name="Google Shape;180;p27"/>
          <p:cNvSpPr txBox="1"/>
          <p:nvPr>
            <p:ph hasCustomPrompt="1" type="title"/>
          </p:nvPr>
        </p:nvSpPr>
        <p:spPr>
          <a:xfrm>
            <a:off x="10264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10264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7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hasCustomPrompt="1" idx="4" type="title"/>
          </p:nvPr>
        </p:nvSpPr>
        <p:spPr>
          <a:xfrm>
            <a:off x="57538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7"/>
          <p:cNvSpPr txBox="1"/>
          <p:nvPr>
            <p:ph idx="5" type="body"/>
          </p:nvPr>
        </p:nvSpPr>
        <p:spPr>
          <a:xfrm>
            <a:off x="57538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637925" y="2186550"/>
            <a:ext cx="4374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714125" y="3308425"/>
            <a:ext cx="3081000" cy="4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hasCustomPrompt="1" idx="2" type="title"/>
          </p:nvPr>
        </p:nvSpPr>
        <p:spPr>
          <a:xfrm>
            <a:off x="714125" y="18052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0" name="Google Shape;190;p28"/>
          <p:cNvSpPr/>
          <p:nvPr/>
        </p:nvSpPr>
        <p:spPr>
          <a:xfrm rot="3378908">
            <a:off x="6289771" y="1639197"/>
            <a:ext cx="4021119" cy="460875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7549550" y="-2583825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-1566150" y="3502578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8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7563575" y="-91727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 rot="3378864">
            <a:off x="7569015" y="2761488"/>
            <a:ext cx="4209232" cy="482435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1" name="Google Shape;201;p31"/>
          <p:cNvSpPr/>
          <p:nvPr/>
        </p:nvSpPr>
        <p:spPr>
          <a:xfrm>
            <a:off x="7743075" y="-17486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-1480850" y="3427722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7356025" y="-25570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 rot="-6809349">
            <a:off x="-1419414" y="3315728"/>
            <a:ext cx="2719865" cy="2668513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33"/>
          <p:cNvSpPr/>
          <p:nvPr/>
        </p:nvSpPr>
        <p:spPr>
          <a:xfrm rot="-5822958">
            <a:off x="6537232" y="2433283"/>
            <a:ext cx="5016144" cy="57491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 rot="-5400000">
            <a:off x="-2215121" y="1650087"/>
            <a:ext cx="3083915" cy="353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-9363926">
            <a:off x="7268000" y="-2202193"/>
            <a:ext cx="5927458" cy="5670848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34"/>
          <p:cNvSpPr/>
          <p:nvPr/>
        </p:nvSpPr>
        <p:spPr>
          <a:xfrm rot="10800000">
            <a:off x="-2604800" y="2171666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 rot="10800000">
            <a:off x="8253642" y="-624700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3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 rot="-1402723">
            <a:off x="7743319" y="1660991"/>
            <a:ext cx="2907088" cy="4158297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 rot="-963209">
            <a:off x="-1956362" y="2256369"/>
            <a:ext cx="6124324" cy="590120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412322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3" name="Google Shape;223;p36"/>
          <p:cNvSpPr txBox="1"/>
          <p:nvPr>
            <p:ph idx="2" type="body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3" type="subTitle"/>
          </p:nvPr>
        </p:nvSpPr>
        <p:spPr>
          <a:xfrm>
            <a:off x="355395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25" name="Google Shape;225;p36"/>
          <p:cNvSpPr txBox="1"/>
          <p:nvPr>
            <p:ph idx="4" type="subTitle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26" name="Google Shape;226;p36"/>
          <p:cNvSpPr/>
          <p:nvPr/>
        </p:nvSpPr>
        <p:spPr>
          <a:xfrm rot="-4475548">
            <a:off x="7239691" y="-1012559"/>
            <a:ext cx="2907034" cy="2572322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hasCustomPrompt="1" type="title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7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hasCustomPrompt="1" idx="4" type="title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7"/>
          <p:cNvSpPr txBox="1"/>
          <p:nvPr>
            <p:ph idx="5" type="body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7"/>
          <p:cNvSpPr/>
          <p:nvPr/>
        </p:nvSpPr>
        <p:spPr>
          <a:xfrm flipH="1" rot="10800000">
            <a:off x="-2398803" y="-2173839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 rot="1436058">
            <a:off x="6638451" y="27378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4_1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38"/>
          <p:cNvSpPr txBox="1"/>
          <p:nvPr>
            <p:ph idx="1" type="subTitle"/>
          </p:nvPr>
        </p:nvSpPr>
        <p:spPr>
          <a:xfrm>
            <a:off x="715350" y="1626925"/>
            <a:ext cx="37701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8"/>
          <p:cNvSpPr/>
          <p:nvPr/>
        </p:nvSpPr>
        <p:spPr>
          <a:xfrm rot="-3118107">
            <a:off x="-832047" y="3011688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6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39"/>
          <p:cNvSpPr txBox="1"/>
          <p:nvPr>
            <p:ph idx="2"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3" type="title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39"/>
          <p:cNvSpPr txBox="1"/>
          <p:nvPr>
            <p:ph idx="4" type="subTitle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5" type="title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39"/>
          <p:cNvSpPr txBox="1"/>
          <p:nvPr>
            <p:ph idx="6" type="subTitle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39"/>
          <p:cNvSpPr/>
          <p:nvPr/>
        </p:nvSpPr>
        <p:spPr>
          <a:xfrm rot="-5400000">
            <a:off x="7570431" y="3573045"/>
            <a:ext cx="2897801" cy="332127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 rot="4084900">
            <a:off x="-2204392" y="-18700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4009900" y="1847675"/>
            <a:ext cx="4321800" cy="25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701600" y="627400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" name="Google Shape;253;p40"/>
          <p:cNvSpPr/>
          <p:nvPr/>
        </p:nvSpPr>
        <p:spPr>
          <a:xfrm rot="9320275">
            <a:off x="4595585" y="-3871906"/>
            <a:ext cx="6741278" cy="649578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7" name="Google Shape;257;p41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41"/>
          <p:cNvSpPr txBox="1"/>
          <p:nvPr>
            <p:ph idx="2" type="subTitle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Fashion trends presentation</a:t>
            </a:r>
            <a:endParaRPr b="1" sz="4600"/>
          </a:p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56725" y="12579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Fashion Dataset UK-US</a:t>
            </a:r>
            <a:endParaRPr b="0" sz="2300"/>
          </a:p>
        </p:txBody>
      </p:sp>
      <p:sp>
        <p:nvSpPr>
          <p:cNvPr id="265" name="Google Shape;265;p42"/>
          <p:cNvSpPr/>
          <p:nvPr/>
        </p:nvSpPr>
        <p:spPr>
          <a:xfrm rot="-6506817">
            <a:off x="6616619" y="-613807"/>
            <a:ext cx="1387183" cy="2401672"/>
          </a:xfrm>
          <a:custGeom>
            <a:rect b="b" l="l" r="r" t="t"/>
            <a:pathLst>
              <a:path extrusionOk="0" h="53061" w="30647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idx="1" type="subTitle"/>
          </p:nvPr>
        </p:nvSpPr>
        <p:spPr>
          <a:xfrm>
            <a:off x="876747" y="4298825"/>
            <a:ext cx="60933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F6000"/>
                </a:solidFill>
              </a:rPr>
              <a:t>Presented by Team 1- </a:t>
            </a:r>
            <a:r>
              <a:rPr b="1" lang="en" sz="1700">
                <a:solidFill>
                  <a:srgbClr val="7F6000"/>
                </a:solidFill>
              </a:rPr>
              <a:t>The Nexus League</a:t>
            </a:r>
            <a:endParaRPr b="1" sz="2100">
              <a:solidFill>
                <a:srgbClr val="7F6000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25222" l="0" r="0" t="0"/>
          <a:stretch/>
        </p:blipFill>
        <p:spPr>
          <a:xfrm>
            <a:off x="0" y="1822213"/>
            <a:ext cx="9144000" cy="2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/>
          <p:nvPr/>
        </p:nvSpPr>
        <p:spPr>
          <a:xfrm>
            <a:off x="7464700" y="2308250"/>
            <a:ext cx="1766927" cy="3436180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/>
          <p:nvPr/>
        </p:nvSpPr>
        <p:spPr>
          <a:xfrm rot="1053948">
            <a:off x="-339960" y="3398882"/>
            <a:ext cx="1148846" cy="1872954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0" y="1310650"/>
            <a:ext cx="4250725" cy="37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idx="8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 - Style Attributes &amp; Category</a:t>
            </a:r>
            <a:endParaRPr b="0"/>
          </a:p>
        </p:txBody>
      </p:sp>
      <p:sp>
        <p:nvSpPr>
          <p:cNvPr id="346" name="Google Shape;346;p51"/>
          <p:cNvSpPr/>
          <p:nvPr/>
        </p:nvSpPr>
        <p:spPr>
          <a:xfrm rot="8486738">
            <a:off x="5849612" y="-951622"/>
            <a:ext cx="1384635" cy="1873681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/>
          <p:nvPr/>
        </p:nvSpPr>
        <p:spPr>
          <a:xfrm rot="1053961">
            <a:off x="-174410" y="3537300"/>
            <a:ext cx="912203" cy="1752066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 rotWithShape="1">
          <a:blip r:embed="rId4">
            <a:alphaModFix/>
          </a:blip>
          <a:srcRect b="0" l="3110" r="0" t="0"/>
          <a:stretch/>
        </p:blipFill>
        <p:spPr>
          <a:xfrm>
            <a:off x="4370675" y="1310650"/>
            <a:ext cx="3989025" cy="37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/>
          <p:nvPr/>
        </p:nvSpPr>
        <p:spPr>
          <a:xfrm rot="-267255">
            <a:off x="7830616" y="3165035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/>
          <p:nvPr/>
        </p:nvSpPr>
        <p:spPr>
          <a:xfrm>
            <a:off x="7631575" y="3149988"/>
            <a:ext cx="2511350" cy="3398148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2"/>
          <p:cNvSpPr txBox="1"/>
          <p:nvPr>
            <p:ph type="title"/>
          </p:nvPr>
        </p:nvSpPr>
        <p:spPr>
          <a:xfrm>
            <a:off x="584475" y="5191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 - Brand &amp; Color</a:t>
            </a:r>
            <a:endParaRPr b="0"/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50" y="1231650"/>
            <a:ext cx="414384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 rotWithShape="1">
          <a:blip r:embed="rId4">
            <a:alphaModFix/>
          </a:blip>
          <a:srcRect b="0" l="10" r="-1874" t="0"/>
          <a:stretch/>
        </p:blipFill>
        <p:spPr>
          <a:xfrm>
            <a:off x="4771550" y="1231650"/>
            <a:ext cx="4143850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/>
          <p:nvPr/>
        </p:nvSpPr>
        <p:spPr>
          <a:xfrm>
            <a:off x="7262071" y="-262320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Size Trends by Style &amp; Brand</a:t>
            </a:r>
            <a:endParaRPr sz="25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575" y="1286050"/>
            <a:ext cx="3972350" cy="3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75" y="1286050"/>
            <a:ext cx="407721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Influencer &amp; Brand Relationship</a:t>
            </a:r>
            <a:endParaRPr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675" y="1276025"/>
            <a:ext cx="6793775" cy="37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293975" y="206060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Big numbers catch your audience’s attention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3520800" y="58900"/>
            <a:ext cx="5276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00"/>
              <a:t>CONCLUSION</a:t>
            </a:r>
            <a:endParaRPr sz="5900"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23" y="523874"/>
            <a:ext cx="2734273" cy="40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5"/>
          <p:cNvSpPr/>
          <p:nvPr/>
        </p:nvSpPr>
        <p:spPr>
          <a:xfrm flipH="1" rot="-3469600">
            <a:off x="2294426" y="-305874"/>
            <a:ext cx="1201845" cy="233725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/>
        </p:nvSpPr>
        <p:spPr>
          <a:xfrm>
            <a:off x="3820800" y="3342350"/>
            <a:ext cx="497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Limitations of Dataset: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Through all of our analysis, we found that the data was very evenly spread, which likely does not reflect what would be seen in real world fashion trends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3769925" y="1326275"/>
            <a:ext cx="48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/>
          <p:nvPr/>
        </p:nvSpPr>
        <p:spPr>
          <a:xfrm rot="-4493015">
            <a:off x="3761248" y="-831015"/>
            <a:ext cx="5650890" cy="647669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6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lt1"/>
                </a:solidFill>
              </a:rPr>
              <a:t>Awesome words</a:t>
            </a:r>
            <a:endParaRPr b="1" sz="6100">
              <a:solidFill>
                <a:schemeClr val="lt1"/>
              </a:solidFill>
            </a:endParaRPr>
          </a:p>
        </p:txBody>
      </p:sp>
      <p:sp>
        <p:nvSpPr>
          <p:cNvPr id="388" name="Google Shape;388;p56"/>
          <p:cNvSpPr/>
          <p:nvPr/>
        </p:nvSpPr>
        <p:spPr>
          <a:xfrm rot="-1002241">
            <a:off x="3447208" y="3191391"/>
            <a:ext cx="20973" cy="49846"/>
          </a:xfrm>
          <a:custGeom>
            <a:rect b="b" l="l" r="r" t="t"/>
            <a:pathLst>
              <a:path extrusionOk="0" h="1445" w="608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6"/>
          <p:cNvSpPr/>
          <p:nvPr/>
        </p:nvSpPr>
        <p:spPr>
          <a:xfrm rot="-1002241">
            <a:off x="3307819" y="2857849"/>
            <a:ext cx="6520" cy="15937"/>
          </a:xfrm>
          <a:custGeom>
            <a:rect b="b" l="l" r="r" t="t"/>
            <a:pathLst>
              <a:path extrusionOk="0" h="462" w="189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6"/>
          <p:cNvSpPr/>
          <p:nvPr/>
        </p:nvSpPr>
        <p:spPr>
          <a:xfrm rot="-267255">
            <a:off x="7830616" y="3165035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6"/>
          <p:cNvSpPr/>
          <p:nvPr/>
        </p:nvSpPr>
        <p:spPr>
          <a:xfrm rot="8486745">
            <a:off x="-556995" y="2715108"/>
            <a:ext cx="2254547" cy="3050880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6"/>
          <p:cNvSpPr/>
          <p:nvPr/>
        </p:nvSpPr>
        <p:spPr>
          <a:xfrm flipH="1" rot="-3469600">
            <a:off x="8180451" y="-622824"/>
            <a:ext cx="1201845" cy="233725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 rot="9823029">
            <a:off x="-615322" y="-652329"/>
            <a:ext cx="2371197" cy="2037496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"/>
          <p:cNvSpPr txBox="1"/>
          <p:nvPr/>
        </p:nvSpPr>
        <p:spPr>
          <a:xfrm>
            <a:off x="4515638" y="1493900"/>
            <a:ext cx="4142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C0003"/>
                </a:solidFill>
                <a:latin typeface="Montserrat"/>
                <a:ea typeface="Montserrat"/>
                <a:cs typeface="Montserrat"/>
                <a:sym typeface="Montserrat"/>
              </a:rPr>
              <a:t>AS A CONSUMER WE HAVE SO MUCH POWER TO CHANGE THE WORLD BY JUST BEING CAREFUL IN WHAT WE BUY</a:t>
            </a:r>
            <a:endParaRPr b="1" sz="1700">
              <a:solidFill>
                <a:srgbClr val="9C000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9C0003"/>
                </a:solidFill>
                <a:latin typeface="Montserrat"/>
                <a:ea typeface="Montserrat"/>
                <a:cs typeface="Montserrat"/>
                <a:sym typeface="Montserrat"/>
              </a:rPr>
              <a:t>EMMA WATSON</a:t>
            </a:r>
            <a:endParaRPr b="1" sz="1700">
              <a:solidFill>
                <a:srgbClr val="9C000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 b="3942" l="11858" r="8447" t="29678"/>
          <a:stretch/>
        </p:blipFill>
        <p:spPr>
          <a:xfrm flipH="1">
            <a:off x="5203626" y="606150"/>
            <a:ext cx="3080399" cy="38481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7"/>
          <p:cNvSpPr txBox="1"/>
          <p:nvPr>
            <p:ph idx="2" type="subTitle"/>
          </p:nvPr>
        </p:nvSpPr>
        <p:spPr>
          <a:xfrm>
            <a:off x="777800" y="1715400"/>
            <a:ext cx="4311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Do you have any questions?</a:t>
            </a:r>
            <a:endParaRPr b="1" sz="2000"/>
          </a:p>
        </p:txBody>
      </p:sp>
      <p:sp>
        <p:nvSpPr>
          <p:cNvPr id="401" name="Google Shape;401;p57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57"/>
          <p:cNvSpPr txBox="1"/>
          <p:nvPr/>
        </p:nvSpPr>
        <p:spPr>
          <a:xfrm>
            <a:off x="777808" y="4159212"/>
            <a:ext cx="3263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C2C2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 sz="1200">
              <a:solidFill>
                <a:srgbClr val="C2C2C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57"/>
          <p:cNvSpPr/>
          <p:nvPr/>
        </p:nvSpPr>
        <p:spPr>
          <a:xfrm rot="-563333">
            <a:off x="7562825" y="2493094"/>
            <a:ext cx="2603658" cy="3523109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 rot="4281595">
            <a:off x="-109863" y="-318950"/>
            <a:ext cx="967720" cy="1675430"/>
          </a:xfrm>
          <a:custGeom>
            <a:rect b="b" l="l" r="r" t="t"/>
            <a:pathLst>
              <a:path extrusionOk="0" h="53061" w="30647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701600" y="1206100"/>
            <a:ext cx="6184200" cy="16557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rmAutofit lnSpcReduction="10000"/>
          </a:bodyPr>
          <a:lstStyle/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b="1"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Mimic the real sales process in the fashion industry: </a:t>
            </a:r>
            <a:r>
              <a:rPr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This dataset provides valuable insights into the dynamics of the fashion market and serves as a reliable resource for analyzing sales trends, forecasting demand, and optimizing business strategies.</a:t>
            </a:r>
            <a:endParaRPr sz="10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b="1"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Collected and updated on a weekly basis: </a:t>
            </a:r>
            <a:r>
              <a:rPr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The Fashion Sales Dataset encompasses a wide range of attributes that capture the intricacies of the fashion market. It offers a realistic representation of sales transactions, customer preferences, and product characteristics, enabling researchers, analysts, and industry professionals to gain deep insights into consumer behavior and make informed decisions.</a:t>
            </a:r>
            <a:endParaRPr/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</a:t>
            </a:r>
            <a:endParaRPr b="0"/>
          </a:p>
        </p:txBody>
      </p:sp>
      <p:sp>
        <p:nvSpPr>
          <p:cNvPr id="276" name="Google Shape;276;p43"/>
          <p:cNvSpPr/>
          <p:nvPr/>
        </p:nvSpPr>
        <p:spPr>
          <a:xfrm rot="-267255">
            <a:off x="6948566" y="2511360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3"/>
          <p:cNvSpPr/>
          <p:nvPr/>
        </p:nvSpPr>
        <p:spPr>
          <a:xfrm rot="8486663">
            <a:off x="6569323" y="-1397497"/>
            <a:ext cx="2482463" cy="3359061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>
            <p:ph type="title"/>
          </p:nvPr>
        </p:nvSpPr>
        <p:spPr>
          <a:xfrm>
            <a:off x="707400" y="3090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</a:t>
            </a:r>
            <a:endParaRPr b="0"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701600" y="3592900"/>
            <a:ext cx="6184200" cy="16557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rmAutofit/>
          </a:bodyPr>
          <a:lstStyle/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lang="en"/>
              <a:t>Realistic sales process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Diverse attributes - Product, Price, Brands, Style attributes,Categories, Season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Mimicked customer interaction: Feedbacks, Ratings, Reviews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Seasonal and Time variation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701600" y="1283675"/>
            <a:ext cx="37644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any correlation between age and the time period highest purchases?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Any correlation between the age of consumer and the influencer?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any correlation between higher price products have higher rating? 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Does age impact how people are influenced by social media?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Charts representing Brand Vs Customer Reviews Vs Social Media Comments Vs Feedback.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Do style attributes change as per the season? - to understand the consumer preference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 correlation between the colours of clothes and the season? - to understand the consumer preference</a:t>
            </a:r>
            <a:endParaRPr>
              <a:solidFill>
                <a:srgbClr val="43403D"/>
              </a:solidFill>
            </a:endParaRPr>
          </a:p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01600" y="627400"/>
            <a:ext cx="3837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Industry </a:t>
            </a:r>
            <a:r>
              <a:rPr lang="en">
                <a:solidFill>
                  <a:schemeClr val="dk1"/>
                </a:solidFill>
              </a:rPr>
              <a:t>Dilemma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b="10168" l="0" r="0" t="0"/>
          <a:stretch/>
        </p:blipFill>
        <p:spPr>
          <a:xfrm>
            <a:off x="5133200" y="275125"/>
            <a:ext cx="3410779" cy="45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/>
          <p:nvPr/>
        </p:nvSpPr>
        <p:spPr>
          <a:xfrm>
            <a:off x="8081221" y="212767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 rot="-9363942">
            <a:off x="5693575" y="37766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idx="6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Habits Based on Age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800" y="2639800"/>
            <a:ext cx="4365425" cy="19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>
            <a:off x="6717146" y="-97570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38919" l="9786" r="34131" t="8812"/>
          <a:stretch/>
        </p:blipFill>
        <p:spPr>
          <a:xfrm>
            <a:off x="317825" y="1129900"/>
            <a:ext cx="4167624" cy="388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9412" t="0"/>
          <a:stretch/>
        </p:blipFill>
        <p:spPr>
          <a:xfrm>
            <a:off x="3758525" y="1343525"/>
            <a:ext cx="4480301" cy="37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Relation Between Price and Rating?</a:t>
            </a:r>
            <a:endParaRPr b="0"/>
          </a:p>
        </p:txBody>
      </p:sp>
      <p:pic>
        <p:nvPicPr>
          <p:cNvPr descr="Vista lateral sonriente mujer posando afuera" id="303" name="Google Shape;303;p46"/>
          <p:cNvPicPr preferRelativeResize="0"/>
          <p:nvPr/>
        </p:nvPicPr>
        <p:blipFill rotWithShape="1">
          <a:blip r:embed="rId4">
            <a:alphaModFix/>
          </a:blip>
          <a:srcRect b="5261" l="17495" r="17489" t="5261"/>
          <a:stretch/>
        </p:blipFill>
        <p:spPr>
          <a:xfrm>
            <a:off x="1841312" y="1191137"/>
            <a:ext cx="1993424" cy="182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 rotWithShape="1">
          <a:blip r:embed="rId5">
            <a:alphaModFix/>
          </a:blip>
          <a:srcRect b="52378" l="9404" r="12610" t="0"/>
          <a:stretch/>
        </p:blipFill>
        <p:spPr>
          <a:xfrm>
            <a:off x="1841299" y="3078650"/>
            <a:ext cx="1993422" cy="1826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6"/>
          <p:cNvSpPr/>
          <p:nvPr/>
        </p:nvSpPr>
        <p:spPr>
          <a:xfrm>
            <a:off x="-142627" y="4050174"/>
            <a:ext cx="1567932" cy="1347251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ctrTitle"/>
          </p:nvPr>
        </p:nvSpPr>
        <p:spPr>
          <a:xfrm>
            <a:off x="1279975" y="423950"/>
            <a:ext cx="405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Fashion Influencers &amp; Average Age of Shopper</a:t>
            </a:r>
            <a:endParaRPr b="0" sz="2500"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5722" l="0" r="0" t="0"/>
          <a:stretch/>
        </p:blipFill>
        <p:spPr>
          <a:xfrm>
            <a:off x="5568775" y="323850"/>
            <a:ext cx="3118625" cy="441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/>
          <p:nvPr/>
        </p:nvSpPr>
        <p:spPr>
          <a:xfrm rot="-3118065">
            <a:off x="3969979" y="-2566692"/>
            <a:ext cx="2897765" cy="332123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 rotWithShape="1">
          <a:blip r:embed="rId4">
            <a:alphaModFix/>
          </a:blip>
          <a:srcRect b="0" l="1748" r="0" t="0"/>
          <a:stretch/>
        </p:blipFill>
        <p:spPr>
          <a:xfrm>
            <a:off x="676550" y="1394125"/>
            <a:ext cx="4758850" cy="36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/>
          <p:nvPr/>
        </p:nvSpPr>
        <p:spPr>
          <a:xfrm>
            <a:off x="-910979" y="3893592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/>
          <p:nvPr/>
        </p:nvSpPr>
        <p:spPr>
          <a:xfrm rot="5400000">
            <a:off x="-473858" y="-523523"/>
            <a:ext cx="2006947" cy="2715633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 txBox="1"/>
          <p:nvPr>
            <p:ph idx="4294967295" type="ctrTitle"/>
          </p:nvPr>
        </p:nvSpPr>
        <p:spPr>
          <a:xfrm>
            <a:off x="2806350" y="516150"/>
            <a:ext cx="37401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Price Relation With Rating</a:t>
            </a:r>
            <a:endParaRPr b="0" sz="2230"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287" y="1837787"/>
            <a:ext cx="3791426" cy="28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/>
          <p:nvPr/>
        </p:nvSpPr>
        <p:spPr>
          <a:xfrm rot="6138809">
            <a:off x="6752664" y="-654941"/>
            <a:ext cx="2056679" cy="2978455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/>
          <p:nvPr/>
        </p:nvSpPr>
        <p:spPr>
          <a:xfrm rot="8486608">
            <a:off x="7375934" y="-800501"/>
            <a:ext cx="1870004" cy="2530224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5" y="1595650"/>
            <a:ext cx="8115523" cy="331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 rot="-267126">
            <a:off x="-443913" y="3578509"/>
            <a:ext cx="1247487" cy="1806442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4294967295" type="ctrTitle"/>
          </p:nvPr>
        </p:nvSpPr>
        <p:spPr>
          <a:xfrm>
            <a:off x="1509900" y="697575"/>
            <a:ext cx="71982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Brand vs Customer Reviews vs Social Media Comments vs Feedback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51378" l="34296" r="0" t="0"/>
          <a:stretch/>
        </p:blipFill>
        <p:spPr>
          <a:xfrm>
            <a:off x="1715338" y="2903674"/>
            <a:ext cx="1536476" cy="15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Vs Social Media Comments</a:t>
            </a:r>
            <a:endParaRPr b="0"/>
          </a:p>
        </p:txBody>
      </p:sp>
      <p:pic>
        <p:nvPicPr>
          <p:cNvPr id="337" name="Google Shape;337;p50"/>
          <p:cNvPicPr preferRelativeResize="0"/>
          <p:nvPr/>
        </p:nvPicPr>
        <p:blipFill rotWithShape="1">
          <a:blip r:embed="rId4">
            <a:alphaModFix/>
          </a:blip>
          <a:srcRect b="36988" l="14842" r="0" t="0"/>
          <a:stretch/>
        </p:blipFill>
        <p:spPr>
          <a:xfrm>
            <a:off x="1715338" y="1258499"/>
            <a:ext cx="1536476" cy="15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 rot="-933409">
            <a:off x="7578975" y="-800851"/>
            <a:ext cx="2482424" cy="3359008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450" y="1334700"/>
            <a:ext cx="4134850" cy="34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